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14"/>
  </p:notesMasterIdLst>
  <p:handoutMasterIdLst>
    <p:handoutMasterId r:id="rId15"/>
  </p:handoutMasterIdLst>
  <p:sldIdLst>
    <p:sldId id="313" r:id="rId2"/>
    <p:sldId id="294" r:id="rId3"/>
    <p:sldId id="295" r:id="rId4"/>
    <p:sldId id="296" r:id="rId5"/>
    <p:sldId id="300" r:id="rId6"/>
    <p:sldId id="305" r:id="rId7"/>
    <p:sldId id="304" r:id="rId8"/>
    <p:sldId id="301" r:id="rId9"/>
    <p:sldId id="302" r:id="rId10"/>
    <p:sldId id="303" r:id="rId11"/>
    <p:sldId id="311" r:id="rId12"/>
    <p:sldId id="291" r:id="rId13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353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82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069C4CB-AE74-4E25-866B-9B677554C90F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AC538AF-5AB9-4E30-916C-E663D08EAB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0214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256B87A-0224-4907-9BA6-032CD8866BDB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85DFB0C-9434-49B5-B491-82C07A9BB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762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18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128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2123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448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8121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0140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8331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4640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28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724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118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05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633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29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05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97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028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292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  <p:sldLayoutId id="2147483888" r:id="rId12"/>
    <p:sldLayoutId id="2147483889" r:id="rId13"/>
    <p:sldLayoutId id="2147483890" r:id="rId14"/>
    <p:sldLayoutId id="2147483891" r:id="rId15"/>
    <p:sldLayoutId id="2147483892" r:id="rId16"/>
    <p:sldLayoutId id="214748389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WMF"/><Relationship Id="rId5" Type="http://schemas.openxmlformats.org/officeDocument/2006/relationships/image" Target="../media/image5.PNG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Chemistry – Oct 21, 2019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5369832" cy="3769591"/>
          </a:xfrm>
        </p:spPr>
        <p:txBody>
          <a:bodyPr>
            <a:normAutofit/>
          </a:bodyPr>
          <a:lstStyle/>
          <a:p>
            <a:r>
              <a:rPr lang="en-US" b="1" dirty="0"/>
              <a:t>P3 Challenge – Distinguish between a </a:t>
            </a:r>
            <a:r>
              <a:rPr lang="en-US" b="1" dirty="0" smtClean="0"/>
              <a:t>   triple </a:t>
            </a:r>
            <a:r>
              <a:rPr lang="en-US" b="1" dirty="0"/>
              <a:t>point and a critical point. </a:t>
            </a:r>
          </a:p>
          <a:p>
            <a:endParaRPr lang="en-US" b="1" dirty="0" smtClean="0"/>
          </a:p>
          <a:p>
            <a:r>
              <a:rPr lang="en-US" b="1" dirty="0" smtClean="0"/>
              <a:t>Objective –</a:t>
            </a:r>
          </a:p>
          <a:p>
            <a:pPr lvl="1"/>
            <a:r>
              <a:rPr lang="en-US" b="1" dirty="0" smtClean="0"/>
              <a:t>Energy and Heat Capacity</a:t>
            </a:r>
          </a:p>
          <a:p>
            <a:pPr lvl="1"/>
            <a:endParaRPr lang="en-US" b="1" dirty="0"/>
          </a:p>
          <a:p>
            <a:r>
              <a:rPr lang="en-US" b="1" dirty="0" smtClean="0"/>
              <a:t>Assignments</a:t>
            </a:r>
          </a:p>
          <a:p>
            <a:pPr lvl="1"/>
            <a:r>
              <a:rPr lang="en-US" b="1" dirty="0" smtClean="0"/>
              <a:t>Heat </a:t>
            </a:r>
            <a:r>
              <a:rPr lang="en-US" b="1" dirty="0"/>
              <a:t>Worksheet </a:t>
            </a:r>
            <a:endParaRPr lang="en-US" b="1" dirty="0" smtClean="0"/>
          </a:p>
          <a:p>
            <a:pPr lvl="1"/>
            <a:r>
              <a:rPr lang="en-US" b="1" dirty="0" smtClean="0"/>
              <a:t>3  Handouts</a:t>
            </a:r>
          </a:p>
          <a:p>
            <a:pPr lvl="1"/>
            <a:r>
              <a:rPr lang="en-US" b="1" dirty="0" smtClean="0"/>
              <a:t>Unit 2 test on Oct 30</a:t>
            </a:r>
            <a:endParaRPr lang="en-US" b="1" dirty="0"/>
          </a:p>
          <a:p>
            <a:pPr lvl="1"/>
            <a:endParaRPr lang="en-US" b="1" dirty="0"/>
          </a:p>
          <a:p>
            <a:pPr lvl="1"/>
            <a:endParaRPr lang="en-US" b="1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083278" y="2600960"/>
            <a:ext cx="5403872" cy="3416300"/>
          </a:xfrm>
        </p:spPr>
        <p:txBody>
          <a:bodyPr>
            <a:normAutofit/>
          </a:bodyPr>
          <a:lstStyle/>
          <a:p>
            <a:r>
              <a:rPr lang="en-US" b="1" dirty="0"/>
              <a:t>Agenda – </a:t>
            </a:r>
          </a:p>
          <a:p>
            <a:pPr lvl="1"/>
            <a:r>
              <a:rPr lang="en-US" b="1" dirty="0" smtClean="0"/>
              <a:t>Hmk review </a:t>
            </a:r>
          </a:p>
          <a:p>
            <a:pPr lvl="1"/>
            <a:r>
              <a:rPr lang="en-US" b="1" dirty="0" smtClean="0"/>
              <a:t>Energy</a:t>
            </a:r>
          </a:p>
          <a:p>
            <a:pPr lvl="1"/>
            <a:r>
              <a:rPr lang="en-US" b="1" dirty="0" smtClean="0"/>
              <a:t>Types of Energy</a:t>
            </a:r>
            <a:endParaRPr lang="en-US" b="1" dirty="0"/>
          </a:p>
          <a:p>
            <a:pPr lvl="1"/>
            <a:r>
              <a:rPr lang="en-US" b="1" dirty="0" smtClean="0"/>
              <a:t>Heat</a:t>
            </a:r>
          </a:p>
          <a:p>
            <a:pPr lvl="1"/>
            <a:r>
              <a:rPr lang="en-US" b="1" dirty="0"/>
              <a:t>Heat Capacity</a:t>
            </a:r>
          </a:p>
          <a:p>
            <a:pPr lvl="1"/>
            <a:r>
              <a:rPr lang="en-US" b="1" dirty="0" smtClean="0"/>
              <a:t>Endothermic and Exothermic Processes</a:t>
            </a:r>
          </a:p>
          <a:p>
            <a:pPr lvl="1"/>
            <a:r>
              <a:rPr lang="en-US" b="1" dirty="0" smtClean="0"/>
              <a:t>Specific heat capacity</a:t>
            </a:r>
          </a:p>
          <a:p>
            <a:pPr lvl="1"/>
            <a:endParaRPr lang="en-US" b="1" dirty="0"/>
          </a:p>
          <a:p>
            <a:pPr lvl="1"/>
            <a:endParaRPr lang="en-US" b="1" dirty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457733" y="5833865"/>
            <a:ext cx="4072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Get out Gas Law HMK for a check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20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Heat calculations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4052" y="2701651"/>
            <a:ext cx="10956457" cy="361048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Ex: How much heat is needed to raise 2.50 g of water from 25</a:t>
            </a:r>
            <a:r>
              <a:rPr lang="en-US" b="1" baseline="30000" dirty="0"/>
              <a:t> ◦</a:t>
            </a:r>
            <a:r>
              <a:rPr lang="en-US" b="1" dirty="0" smtClean="0"/>
              <a:t>C to body temperature of 37</a:t>
            </a:r>
            <a:r>
              <a:rPr lang="en-US" b="1" baseline="30000" dirty="0"/>
              <a:t> ◦</a:t>
            </a:r>
            <a:r>
              <a:rPr lang="en-US" b="1" dirty="0" smtClean="0"/>
              <a:t>C?</a:t>
            </a:r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pPr marL="0" indent="0">
              <a:buNone/>
            </a:pPr>
            <a:endParaRPr lang="en-US" b="1" dirty="0"/>
          </a:p>
          <a:p>
            <a:r>
              <a:rPr lang="en-US" b="1" dirty="0" smtClean="0"/>
              <a:t>What mass of </a:t>
            </a:r>
            <a:r>
              <a:rPr lang="en-US" b="1" dirty="0"/>
              <a:t>aluminum can be heated from 5</a:t>
            </a:r>
            <a:r>
              <a:rPr lang="en-US" b="1" dirty="0">
                <a:latin typeface="Euclid" panose="02020503060505020303" pitchFamily="18" charset="0"/>
              </a:rPr>
              <a:t>°</a:t>
            </a:r>
            <a:r>
              <a:rPr lang="en-US" b="1" dirty="0"/>
              <a:t>C to 45</a:t>
            </a:r>
            <a:r>
              <a:rPr lang="en-US" b="1" dirty="0">
                <a:latin typeface="Euclid" panose="02020503060505020303" pitchFamily="18" charset="0"/>
              </a:rPr>
              <a:t>°</a:t>
            </a:r>
            <a:r>
              <a:rPr lang="en-US" b="1" dirty="0"/>
              <a:t>C by using 275 J of heat? (Specific heat capacity of Al = 0.900 J/</a:t>
            </a:r>
            <a:r>
              <a:rPr lang="en-US" b="1" dirty="0" err="1"/>
              <a:t>g</a:t>
            </a:r>
            <a:r>
              <a:rPr lang="en-US" b="1" dirty="0" err="1">
                <a:latin typeface="Euclid" panose="02020503060505020303" pitchFamily="18" charset="0"/>
              </a:rPr>
              <a:t>°</a:t>
            </a:r>
            <a:r>
              <a:rPr lang="en-US" b="1" dirty="0" err="1"/>
              <a:t>C</a:t>
            </a:r>
            <a:r>
              <a:rPr lang="en-US" b="1" dirty="0" smtClean="0"/>
              <a:t>)?</a:t>
            </a:r>
          </a:p>
          <a:p>
            <a:endParaRPr lang="en-US" b="1" dirty="0"/>
          </a:p>
          <a:p>
            <a:r>
              <a:rPr lang="en-US" b="1" dirty="0" smtClean="0"/>
              <a:t>What is the final temperature when 36.4 J of </a:t>
            </a:r>
            <a:r>
              <a:rPr lang="en-US" b="1" dirty="0" err="1" smtClean="0"/>
              <a:t>of</a:t>
            </a:r>
            <a:r>
              <a:rPr lang="en-US" b="1" dirty="0" smtClean="0"/>
              <a:t> heat is lost from a 23.8 g piece of lead initially at 85</a:t>
            </a:r>
            <a:r>
              <a:rPr lang="en-US" b="1" dirty="0" smtClean="0">
                <a:latin typeface="Euclid" panose="02020503060505020303" pitchFamily="18" charset="0"/>
              </a:rPr>
              <a:t>°</a:t>
            </a:r>
            <a:r>
              <a:rPr lang="en-US" b="1" dirty="0" smtClean="0"/>
              <a:t>C</a:t>
            </a:r>
            <a:r>
              <a:rPr lang="en-US" b="1" dirty="0"/>
              <a:t>? (Specific heat capacity of </a:t>
            </a:r>
            <a:r>
              <a:rPr lang="en-US" b="1" dirty="0" err="1" smtClean="0"/>
              <a:t>Pb</a:t>
            </a:r>
            <a:r>
              <a:rPr lang="en-US" b="1" dirty="0" smtClean="0"/>
              <a:t> </a:t>
            </a:r>
            <a:r>
              <a:rPr lang="en-US" b="1" dirty="0"/>
              <a:t>= </a:t>
            </a:r>
            <a:r>
              <a:rPr lang="en-US" b="1" dirty="0" smtClean="0"/>
              <a:t>0.128 </a:t>
            </a:r>
            <a:r>
              <a:rPr lang="en-US" b="1" dirty="0"/>
              <a:t>J/</a:t>
            </a:r>
            <a:r>
              <a:rPr lang="en-US" b="1" dirty="0" err="1"/>
              <a:t>g</a:t>
            </a:r>
            <a:r>
              <a:rPr lang="en-US" b="1" dirty="0" err="1">
                <a:latin typeface="Euclid" panose="02020503060505020303" pitchFamily="18" charset="0"/>
              </a:rPr>
              <a:t>°</a:t>
            </a:r>
            <a:r>
              <a:rPr lang="en-US" b="1" dirty="0" err="1"/>
              <a:t>C</a:t>
            </a:r>
            <a:r>
              <a:rPr lang="en-US" b="1" dirty="0" smtClean="0"/>
              <a:t>)? </a:t>
            </a:r>
            <a:endParaRPr lang="en-US" b="1" dirty="0"/>
          </a:p>
          <a:p>
            <a:endParaRPr lang="en-US" b="1" dirty="0"/>
          </a:p>
          <a:p>
            <a:endParaRPr lang="en-US" b="1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154954" y="2945674"/>
            <a:ext cx="1012243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   q =</a:t>
            </a:r>
          </a:p>
          <a:p>
            <a:r>
              <a:rPr lang="en-US" sz="2400" i="1" dirty="0" smtClean="0"/>
              <a:t>  m</a:t>
            </a:r>
            <a:r>
              <a:rPr lang="en-US" sz="2400" dirty="0" smtClean="0"/>
              <a:t> =</a:t>
            </a:r>
          </a:p>
          <a:p>
            <a:r>
              <a:rPr lang="en-US" sz="2400" i="1" dirty="0" smtClean="0"/>
              <a:t>   c</a:t>
            </a:r>
            <a:r>
              <a:rPr lang="en-US" sz="2400" dirty="0" smtClean="0"/>
              <a:t> =</a:t>
            </a:r>
          </a:p>
          <a:p>
            <a:r>
              <a:rPr lang="el-GR" sz="2400" dirty="0"/>
              <a:t>Δ</a:t>
            </a:r>
            <a:r>
              <a:rPr lang="en-US" sz="2400" dirty="0" smtClean="0"/>
              <a:t>T =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8460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Heating Curve of Water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739750" y="2616563"/>
            <a:ext cx="4198010" cy="3416300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 smtClean="0"/>
              <a:t>Heat and temperature are </a:t>
            </a:r>
            <a:r>
              <a:rPr lang="en-US" b="1" u="sng" dirty="0" smtClean="0"/>
              <a:t>not the same</a:t>
            </a:r>
            <a:r>
              <a:rPr lang="en-US" b="1" dirty="0" smtClean="0"/>
              <a:t>. </a:t>
            </a:r>
          </a:p>
          <a:p>
            <a:r>
              <a:rPr lang="en-US" b="1" u="sng" dirty="0" smtClean="0"/>
              <a:t>Phase changes occur at a constant temperature</a:t>
            </a:r>
            <a:r>
              <a:rPr lang="en-US" b="1" dirty="0" smtClean="0"/>
              <a:t>, but still </a:t>
            </a:r>
            <a:r>
              <a:rPr lang="en-US" b="1" u="sng" dirty="0" smtClean="0"/>
              <a:t>require heat </a:t>
            </a:r>
            <a:r>
              <a:rPr lang="en-US" b="1" dirty="0" smtClean="0"/>
              <a:t>to happen.</a:t>
            </a:r>
          </a:p>
          <a:p>
            <a:r>
              <a:rPr lang="en-US" b="1" dirty="0" smtClean="0"/>
              <a:t>Not all phase changes require the same amount of heat </a:t>
            </a:r>
          </a:p>
          <a:p>
            <a:pPr lvl="1"/>
            <a:r>
              <a:rPr lang="en-US" b="1" dirty="0" smtClean="0"/>
              <a:t>It takes </a:t>
            </a:r>
            <a:r>
              <a:rPr lang="en-US" b="1" u="sng" dirty="0" smtClean="0"/>
              <a:t>more energy to boil than to melt</a:t>
            </a:r>
            <a:r>
              <a:rPr lang="en-US" b="1" dirty="0" smtClean="0"/>
              <a:t>.</a:t>
            </a:r>
          </a:p>
          <a:p>
            <a:r>
              <a:rPr lang="en-US" b="1" dirty="0" smtClean="0"/>
              <a:t>It takes </a:t>
            </a:r>
            <a:r>
              <a:rPr lang="en-US" b="1" u="sng" dirty="0" smtClean="0"/>
              <a:t>more heat to warm water than ice or steam </a:t>
            </a:r>
            <a:r>
              <a:rPr lang="en-US" b="1" dirty="0" smtClean="0"/>
              <a:t>the same amount. </a:t>
            </a:r>
            <a:endParaRPr lang="en-US" b="1" dirty="0"/>
          </a:p>
          <a:p>
            <a:pPr lvl="1"/>
            <a:r>
              <a:rPr lang="en-US" b="1" dirty="0" smtClean="0"/>
              <a:t>The slopes of the ice and steam lines are greater than the line for water.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4331" y="2446745"/>
            <a:ext cx="5799909" cy="3989205"/>
          </a:xfrm>
        </p:spPr>
      </p:pic>
    </p:spTree>
    <p:extLst>
      <p:ext uri="{BB962C8B-B14F-4D97-AF65-F5344CB8AC3E}">
        <p14:creationId xmlns:p14="http://schemas.microsoft.com/office/powerpoint/2010/main" val="3242987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Slip - 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6845" y="2437245"/>
            <a:ext cx="9592416" cy="3416300"/>
          </a:xfrm>
        </p:spPr>
        <p:txBody>
          <a:bodyPr>
            <a:normAutofit/>
          </a:bodyPr>
          <a:lstStyle/>
          <a:p>
            <a:r>
              <a:rPr lang="en-US" b="1" dirty="0" smtClean="0"/>
              <a:t>Exit Slip: </a:t>
            </a:r>
            <a:r>
              <a:rPr lang="en-US" b="1" dirty="0"/>
              <a:t>How much heat is needed to warm a 450 g copper pan from 25</a:t>
            </a:r>
            <a:r>
              <a:rPr lang="en-US" b="1" dirty="0">
                <a:latin typeface="Euclid" panose="02020503060505020303" pitchFamily="18" charset="0"/>
              </a:rPr>
              <a:t>°</a:t>
            </a:r>
            <a:r>
              <a:rPr lang="en-US" b="1" dirty="0"/>
              <a:t>C to 150</a:t>
            </a:r>
            <a:r>
              <a:rPr lang="en-US" b="1" dirty="0">
                <a:latin typeface="Euclid" panose="02020503060505020303" pitchFamily="18" charset="0"/>
              </a:rPr>
              <a:t>°</a:t>
            </a:r>
            <a:r>
              <a:rPr lang="en-US" b="1" dirty="0"/>
              <a:t>C </a:t>
            </a:r>
            <a:r>
              <a:rPr lang="en-US" b="1" dirty="0" smtClean="0"/>
              <a:t>? (Use joules)</a:t>
            </a:r>
            <a:endParaRPr lang="en-US" b="1" dirty="0"/>
          </a:p>
          <a:p>
            <a:endParaRPr lang="en-US" b="1" dirty="0"/>
          </a:p>
          <a:p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  <a:p>
            <a:r>
              <a:rPr lang="en-US" b="1" dirty="0"/>
              <a:t>What’s Due?  (Pending assignments to complete</a:t>
            </a:r>
            <a:r>
              <a:rPr lang="en-US" b="1" dirty="0" smtClean="0"/>
              <a:t>.)</a:t>
            </a:r>
          </a:p>
          <a:p>
            <a:pPr lvl="1"/>
            <a:r>
              <a:rPr lang="en-US" b="1" dirty="0" smtClean="0"/>
              <a:t>Heat Worksheet 	</a:t>
            </a:r>
          </a:p>
          <a:p>
            <a:r>
              <a:rPr lang="en-US" b="1" dirty="0" smtClean="0"/>
              <a:t>What’s </a:t>
            </a:r>
            <a:r>
              <a:rPr lang="en-US" b="1" dirty="0"/>
              <a:t>Next?  (How to prepare for the next day</a:t>
            </a:r>
            <a:r>
              <a:rPr lang="en-US" b="1" dirty="0" smtClean="0"/>
              <a:t>)</a:t>
            </a:r>
          </a:p>
          <a:p>
            <a:pPr lvl="1"/>
            <a:r>
              <a:rPr lang="en-US" b="1" dirty="0" smtClean="0"/>
              <a:t>Start reviewing for Test 2 Oct 30</a:t>
            </a:r>
          </a:p>
        </p:txBody>
      </p:sp>
    </p:spTree>
    <p:extLst>
      <p:ext uri="{BB962C8B-B14F-4D97-AF65-F5344CB8AC3E}">
        <p14:creationId xmlns:p14="http://schemas.microsoft.com/office/powerpoint/2010/main" val="2976604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Energy?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/>
              <a:t>Energy = Ability to do work</a:t>
            </a:r>
            <a:endParaRPr lang="en-US" b="1" u="sng" dirty="0"/>
          </a:p>
          <a:p>
            <a:r>
              <a:rPr lang="en-US" b="1" dirty="0" smtClean="0"/>
              <a:t>Law of Conservation of Energy: </a:t>
            </a:r>
            <a:r>
              <a:rPr lang="en-US" b="1" u="sng" dirty="0" smtClean="0"/>
              <a:t>Energy is neither created nor destroyed</a:t>
            </a:r>
            <a:r>
              <a:rPr lang="en-US" b="1" dirty="0" smtClean="0"/>
              <a:t>.</a:t>
            </a:r>
          </a:p>
          <a:p>
            <a:r>
              <a:rPr lang="en-US" b="1" dirty="0" smtClean="0"/>
              <a:t>It can only be </a:t>
            </a:r>
            <a:r>
              <a:rPr lang="en-US" b="1" u="sng" dirty="0" smtClean="0"/>
              <a:t>transformed</a:t>
            </a:r>
            <a:r>
              <a:rPr lang="en-US" b="1" dirty="0" smtClean="0"/>
              <a:t> from one form to another </a:t>
            </a:r>
            <a:r>
              <a:rPr lang="en-US" b="1" u="sng" dirty="0" smtClean="0"/>
              <a:t>or transferred </a:t>
            </a:r>
            <a:r>
              <a:rPr lang="en-US" b="1" dirty="0" smtClean="0"/>
              <a:t>from one system to another. </a:t>
            </a:r>
          </a:p>
          <a:p>
            <a:r>
              <a:rPr lang="en-US" b="1" dirty="0" smtClean="0"/>
              <a:t>Total </a:t>
            </a:r>
            <a:r>
              <a:rPr lang="en-US" b="1" dirty="0"/>
              <a:t>energy of a system = Kinetic Energy + Potential Energy</a:t>
            </a:r>
          </a:p>
          <a:p>
            <a:r>
              <a:rPr lang="en-US" b="1" u="sng" dirty="0"/>
              <a:t>Kinetic energy – Energy of motion</a:t>
            </a:r>
          </a:p>
          <a:p>
            <a:r>
              <a:rPr lang="en-US" b="1" u="sng" dirty="0"/>
              <a:t>Potential energy – Stored energy</a:t>
            </a:r>
          </a:p>
          <a:p>
            <a:endParaRPr lang="en-US" b="1" dirty="0"/>
          </a:p>
          <a:p>
            <a:endParaRPr lang="en-US" sz="100" b="1" dirty="0" smtClean="0"/>
          </a:p>
        </p:txBody>
      </p:sp>
    </p:spTree>
    <p:extLst>
      <p:ext uri="{BB962C8B-B14F-4D97-AF65-F5344CB8AC3E}">
        <p14:creationId xmlns:p14="http://schemas.microsoft.com/office/powerpoint/2010/main" val="3975185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Kinetic Energy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1"/>
            <a:r>
              <a:rPr lang="en-US" sz="3200" b="1" u="sng" dirty="0" smtClean="0"/>
              <a:t>Thermal energy </a:t>
            </a:r>
            <a:r>
              <a:rPr lang="en-US" sz="3200" b="1" dirty="0" smtClean="0"/>
              <a:t>– Energy of random motion of atoms</a:t>
            </a:r>
          </a:p>
          <a:p>
            <a:pPr lvl="1"/>
            <a:endParaRPr lang="en-US" sz="3200" b="1" dirty="0" smtClean="0"/>
          </a:p>
          <a:p>
            <a:pPr lvl="1"/>
            <a:r>
              <a:rPr lang="en-US" sz="3200" b="1" u="sng" dirty="0" smtClean="0"/>
              <a:t>Electromagnetic energy </a:t>
            </a:r>
            <a:r>
              <a:rPr lang="en-US" sz="3200" b="1" dirty="0" smtClean="0"/>
              <a:t>– Energy of light</a:t>
            </a:r>
          </a:p>
          <a:p>
            <a:pPr lvl="1"/>
            <a:endParaRPr lang="en-US" sz="3200" b="1" dirty="0" smtClean="0"/>
          </a:p>
          <a:p>
            <a:pPr lvl="1"/>
            <a:r>
              <a:rPr lang="en-US" sz="3200" b="1" u="sng" dirty="0" smtClean="0"/>
              <a:t>Sound energy </a:t>
            </a:r>
            <a:r>
              <a:rPr lang="en-US" sz="3200" b="1" dirty="0" smtClean="0"/>
              <a:t>– Energy of motion of atoms due to pressure differences </a:t>
            </a:r>
          </a:p>
          <a:p>
            <a:pPr lvl="1"/>
            <a:endParaRPr lang="en-US" sz="3200" b="1" dirty="0" smtClean="0"/>
          </a:p>
          <a:p>
            <a:pPr lvl="1"/>
            <a:r>
              <a:rPr lang="en-US" sz="3200" b="1" u="sng" dirty="0" smtClean="0"/>
              <a:t>Electrical energy </a:t>
            </a:r>
            <a:r>
              <a:rPr lang="en-US" sz="3200" b="1" dirty="0" smtClean="0"/>
              <a:t>– Energy of the flow of electrons</a:t>
            </a:r>
            <a:endParaRPr lang="en-US" sz="32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1177" y="1523909"/>
            <a:ext cx="1828571" cy="182857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0505" y="3117783"/>
            <a:ext cx="899770" cy="93085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6250" y="3583213"/>
            <a:ext cx="1308695" cy="115445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9763" y="5140793"/>
            <a:ext cx="1109740" cy="110974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9845" y="5751643"/>
            <a:ext cx="939089" cy="828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5229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Energy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1"/>
            <a:r>
              <a:rPr lang="en-US" sz="2800" b="1" u="sng" dirty="0"/>
              <a:t>Gravitational potential energy </a:t>
            </a:r>
            <a:r>
              <a:rPr lang="en-US" sz="2800" b="1" dirty="0"/>
              <a:t>– Energy of position within Earth’s  gravity </a:t>
            </a:r>
            <a:endParaRPr lang="en-US" sz="2800" b="1" dirty="0" smtClean="0"/>
          </a:p>
          <a:p>
            <a:pPr lvl="1"/>
            <a:endParaRPr lang="en-US" sz="2800" b="1" dirty="0"/>
          </a:p>
          <a:p>
            <a:pPr lvl="1"/>
            <a:r>
              <a:rPr lang="en-US" sz="2800" b="1" u="sng" dirty="0"/>
              <a:t>Electrical potential energy </a:t>
            </a:r>
            <a:r>
              <a:rPr lang="en-US" sz="2800" b="1" dirty="0"/>
              <a:t>– Energy of separation of electric </a:t>
            </a:r>
            <a:r>
              <a:rPr lang="en-US" sz="2800" b="1" dirty="0" smtClean="0"/>
              <a:t>charge (voltage)</a:t>
            </a:r>
          </a:p>
          <a:p>
            <a:pPr lvl="1"/>
            <a:endParaRPr lang="en-US" sz="2800" b="1" dirty="0"/>
          </a:p>
          <a:p>
            <a:pPr lvl="1"/>
            <a:r>
              <a:rPr lang="en-US" sz="2800" b="1" u="sng" dirty="0"/>
              <a:t>Chemical potential energy </a:t>
            </a:r>
            <a:r>
              <a:rPr lang="en-US" sz="2800" b="1" dirty="0"/>
              <a:t>– Energy contained within chemical </a:t>
            </a:r>
            <a:r>
              <a:rPr lang="en-US" sz="2800" b="1" dirty="0" smtClean="0"/>
              <a:t>bonds</a:t>
            </a:r>
          </a:p>
          <a:p>
            <a:pPr lvl="1"/>
            <a:endParaRPr lang="en-US" sz="2800" b="1" dirty="0" smtClean="0"/>
          </a:p>
          <a:p>
            <a:pPr lvl="1"/>
            <a:r>
              <a:rPr lang="en-US" sz="2800" b="1" u="sng" dirty="0" smtClean="0"/>
              <a:t>Nuclear potential energy </a:t>
            </a:r>
            <a:r>
              <a:rPr lang="en-US" sz="2800" b="1" dirty="0" smtClean="0"/>
              <a:t>– Energy contained within the nucleus </a:t>
            </a:r>
            <a:endParaRPr lang="en-US" sz="2800" b="1" dirty="0"/>
          </a:p>
          <a:p>
            <a:pPr marL="0" indent="0">
              <a:buNone/>
            </a:pPr>
            <a:endParaRPr 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7400" y="1000250"/>
            <a:ext cx="1952819" cy="14635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1413" y="3179764"/>
            <a:ext cx="1373096" cy="113188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9690" y="4551695"/>
            <a:ext cx="1214819" cy="142621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6917" y="6080725"/>
            <a:ext cx="1656893" cy="716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045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/>
              <a:t>Heat is the transfer of thermal energy </a:t>
            </a:r>
            <a:r>
              <a:rPr lang="en-US" b="1" dirty="0" smtClean="0"/>
              <a:t>either to or from a system.</a:t>
            </a:r>
          </a:p>
          <a:p>
            <a:r>
              <a:rPr lang="en-US" b="1" dirty="0" smtClean="0"/>
              <a:t>Heat is given the symbol, Q.</a:t>
            </a:r>
            <a:endParaRPr lang="en-US" b="1" dirty="0"/>
          </a:p>
          <a:p>
            <a:r>
              <a:rPr lang="en-US" b="1" u="sng" dirty="0" smtClean="0"/>
              <a:t>Positive heat transfers heat to a system. </a:t>
            </a:r>
            <a:r>
              <a:rPr lang="en-US" b="1" dirty="0" smtClean="0"/>
              <a:t>(Endothermic process)</a:t>
            </a:r>
          </a:p>
          <a:p>
            <a:pPr lvl="1"/>
            <a:r>
              <a:rPr lang="en-US" b="1" dirty="0" smtClean="0"/>
              <a:t>Temperature of substance increases</a:t>
            </a:r>
          </a:p>
          <a:p>
            <a:r>
              <a:rPr lang="en-US" b="1" u="sng" dirty="0" smtClean="0"/>
              <a:t>Negative heat releases heat to the surroundings.  </a:t>
            </a:r>
            <a:r>
              <a:rPr lang="en-US" b="1" dirty="0" smtClean="0"/>
              <a:t>(Exothermic process)</a:t>
            </a:r>
          </a:p>
          <a:p>
            <a:pPr lvl="1"/>
            <a:r>
              <a:rPr lang="en-US" b="1" dirty="0" smtClean="0"/>
              <a:t>Temperature of substance decreases</a:t>
            </a:r>
          </a:p>
          <a:p>
            <a:r>
              <a:rPr lang="en-US" b="1" dirty="0" smtClean="0"/>
              <a:t>Each substance absorbs/releases at a characteristic rate called it’s </a:t>
            </a:r>
            <a:r>
              <a:rPr lang="en-US" b="1" u="sng" dirty="0" smtClean="0"/>
              <a:t>heat capacity</a:t>
            </a:r>
            <a:r>
              <a:rPr lang="en-US" b="1" dirty="0" smtClean="0"/>
              <a:t>. A substance with a high heat capacity requires a large amount of energy to change its temperature.</a:t>
            </a:r>
            <a:endParaRPr lang="en-US" b="1" u="sng" dirty="0" smtClean="0"/>
          </a:p>
        </p:txBody>
      </p:sp>
    </p:spTree>
    <p:extLst>
      <p:ext uri="{BB962C8B-B14F-4D97-AF65-F5344CB8AC3E}">
        <p14:creationId xmlns:p14="http://schemas.microsoft.com/office/powerpoint/2010/main" val="3658586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Endothermic </a:t>
            </a:r>
            <a:r>
              <a:rPr lang="en-US" dirty="0" smtClean="0"/>
              <a:t>process (Create a chart)</a:t>
            </a:r>
            <a:endParaRPr lang="en-US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2318196"/>
            <a:ext cx="8737242" cy="2359179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/>
              <a:t>An </a:t>
            </a:r>
            <a:r>
              <a:rPr lang="en-US" b="1" u="sng" dirty="0"/>
              <a:t>endothermic process is one that absorbs </a:t>
            </a:r>
            <a:r>
              <a:rPr lang="en-US" b="1" u="sng" dirty="0" smtClean="0"/>
              <a:t>heat</a:t>
            </a:r>
            <a:r>
              <a:rPr lang="en-US" b="1" dirty="0" smtClean="0"/>
              <a:t>.</a:t>
            </a:r>
            <a:endParaRPr lang="en-US" b="1" dirty="0"/>
          </a:p>
          <a:p>
            <a:r>
              <a:rPr lang="en-US" b="1" dirty="0"/>
              <a:t>You must heat an endothermic process to make it occur. </a:t>
            </a:r>
          </a:p>
          <a:p>
            <a:r>
              <a:rPr lang="en-US" b="1" dirty="0" smtClean="0"/>
              <a:t>Energy </a:t>
            </a:r>
            <a:r>
              <a:rPr lang="en-US" b="1" dirty="0"/>
              <a:t>is a reactant</a:t>
            </a:r>
            <a:r>
              <a:rPr lang="en-US" b="1" dirty="0" smtClean="0"/>
              <a:t>.</a:t>
            </a:r>
          </a:p>
          <a:p>
            <a:r>
              <a:rPr lang="en-US" b="1" dirty="0" smtClean="0"/>
              <a:t>Q, heat is positive</a:t>
            </a:r>
          </a:p>
          <a:p>
            <a:r>
              <a:rPr lang="en-US" b="1" dirty="0" smtClean="0"/>
              <a:t>The system gets hotter.</a:t>
            </a:r>
            <a:endParaRPr lang="en-US" b="1" dirty="0"/>
          </a:p>
          <a:p>
            <a:r>
              <a:rPr lang="en-US" b="1" dirty="0" smtClean="0"/>
              <a:t>Surroundings gets colder.</a:t>
            </a:r>
          </a:p>
          <a:p>
            <a:r>
              <a:rPr lang="en-US" b="1" dirty="0" smtClean="0">
                <a:latin typeface="Symbol" panose="05050102010706020507" pitchFamily="18" charset="2"/>
                <a:sym typeface="Symbol" panose="05050102010706020507" pitchFamily="18" charset="2"/>
              </a:rPr>
              <a:t></a:t>
            </a:r>
            <a:r>
              <a:rPr lang="en-US" b="1" i="1" dirty="0">
                <a:sym typeface="Symbol" panose="05050102010706020507" pitchFamily="18" charset="2"/>
              </a:rPr>
              <a:t>T</a:t>
            </a:r>
            <a:r>
              <a:rPr lang="en-US" b="1" i="1" dirty="0" smtClean="0"/>
              <a:t> = </a:t>
            </a:r>
            <a:r>
              <a:rPr lang="en-US" b="1" i="1" dirty="0" err="1"/>
              <a:t>T</a:t>
            </a:r>
            <a:r>
              <a:rPr lang="en-US" b="1" i="1" baseline="-25000" dirty="0" err="1" smtClean="0"/>
              <a:t>final</a:t>
            </a:r>
            <a:r>
              <a:rPr lang="en-US" b="1" i="1" dirty="0" smtClean="0"/>
              <a:t> </a:t>
            </a:r>
            <a:r>
              <a:rPr lang="en-US" b="1" i="1" dirty="0"/>
              <a:t>– </a:t>
            </a:r>
            <a:r>
              <a:rPr lang="en-US" b="1" i="1" dirty="0" err="1"/>
              <a:t>T</a:t>
            </a:r>
            <a:r>
              <a:rPr lang="en-US" b="1" i="1" baseline="-25000" dirty="0" err="1" smtClean="0"/>
              <a:t>initial</a:t>
            </a:r>
            <a:r>
              <a:rPr lang="en-US" b="1" i="1" dirty="0" smtClean="0"/>
              <a:t> </a:t>
            </a:r>
            <a:r>
              <a:rPr lang="en-US" b="1" dirty="0"/>
              <a:t>is </a:t>
            </a:r>
            <a:r>
              <a:rPr lang="en-US" b="1" dirty="0" smtClean="0"/>
              <a:t>positive    </a:t>
            </a:r>
            <a:r>
              <a:rPr lang="en-US" b="1" dirty="0" err="1" smtClean="0"/>
              <a:t>T</a:t>
            </a:r>
            <a:r>
              <a:rPr lang="en-US" b="1" baseline="-25000" dirty="0" err="1" smtClean="0"/>
              <a:t>f</a:t>
            </a:r>
            <a:r>
              <a:rPr lang="en-US" b="1" dirty="0" smtClean="0"/>
              <a:t> &gt; </a:t>
            </a:r>
            <a:r>
              <a:rPr lang="en-US" b="1" dirty="0" err="1" smtClean="0"/>
              <a:t>T</a:t>
            </a:r>
            <a:r>
              <a:rPr lang="en-US" b="1" baseline="-25000" dirty="0" err="1" smtClean="0"/>
              <a:t>i</a:t>
            </a:r>
            <a:endParaRPr lang="en-US" b="1" dirty="0"/>
          </a:p>
          <a:p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8137198" y="3978995"/>
            <a:ext cx="2318266" cy="2133600"/>
            <a:chOff x="2787134" y="4191000"/>
            <a:chExt cx="2318266" cy="2133600"/>
          </a:xfrm>
        </p:grpSpPr>
        <p:grpSp>
          <p:nvGrpSpPr>
            <p:cNvPr id="15376" name="Group 16"/>
            <p:cNvGrpSpPr>
              <a:grpSpLocks/>
            </p:cNvGrpSpPr>
            <p:nvPr/>
          </p:nvGrpSpPr>
          <p:grpSpPr bwMode="auto">
            <a:xfrm>
              <a:off x="3200400" y="4191000"/>
              <a:ext cx="1905000" cy="1905000"/>
              <a:chOff x="3408" y="2688"/>
              <a:chExt cx="1200" cy="1200"/>
            </a:xfrm>
          </p:grpSpPr>
          <p:sp>
            <p:nvSpPr>
              <p:cNvPr id="15377" name="Line 17"/>
              <p:cNvSpPr>
                <a:spLocks noChangeShapeType="1"/>
              </p:cNvSpPr>
              <p:nvPr/>
            </p:nvSpPr>
            <p:spPr bwMode="auto">
              <a:xfrm>
                <a:off x="3408" y="2688"/>
                <a:ext cx="0" cy="12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8" name="Line 18"/>
              <p:cNvSpPr>
                <a:spLocks noChangeShapeType="1"/>
              </p:cNvSpPr>
              <p:nvPr/>
            </p:nvSpPr>
            <p:spPr bwMode="auto">
              <a:xfrm rot="5400000">
                <a:off x="4008" y="3288"/>
                <a:ext cx="0" cy="12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5384" name="Group 24"/>
            <p:cNvGrpSpPr>
              <a:grpSpLocks/>
            </p:cNvGrpSpPr>
            <p:nvPr/>
          </p:nvGrpSpPr>
          <p:grpSpPr bwMode="auto">
            <a:xfrm flipV="1">
              <a:off x="3429000" y="4724400"/>
              <a:ext cx="1676400" cy="990600"/>
              <a:chOff x="1200" y="2976"/>
              <a:chExt cx="1056" cy="624"/>
            </a:xfrm>
          </p:grpSpPr>
          <p:sp>
            <p:nvSpPr>
              <p:cNvPr id="15379" name="Line 19"/>
              <p:cNvSpPr>
                <a:spLocks noChangeShapeType="1"/>
              </p:cNvSpPr>
              <p:nvPr/>
            </p:nvSpPr>
            <p:spPr bwMode="auto">
              <a:xfrm>
                <a:off x="1200" y="2976"/>
                <a:ext cx="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80" name="Line 20"/>
              <p:cNvSpPr>
                <a:spLocks noChangeShapeType="1"/>
              </p:cNvSpPr>
              <p:nvPr/>
            </p:nvSpPr>
            <p:spPr bwMode="auto">
              <a:xfrm>
                <a:off x="1968" y="3600"/>
                <a:ext cx="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81" name="Freeform 21"/>
              <p:cNvSpPr>
                <a:spLocks/>
              </p:cNvSpPr>
              <p:nvPr/>
            </p:nvSpPr>
            <p:spPr bwMode="auto">
              <a:xfrm>
                <a:off x="1488" y="2976"/>
                <a:ext cx="480" cy="624"/>
              </a:xfrm>
              <a:custGeom>
                <a:avLst/>
                <a:gdLst>
                  <a:gd name="T0" fmla="*/ 0 w 480"/>
                  <a:gd name="T1" fmla="*/ 0 h 624"/>
                  <a:gd name="T2" fmla="*/ 240 w 480"/>
                  <a:gd name="T3" fmla="*/ 288 h 624"/>
                  <a:gd name="T4" fmla="*/ 480 w 480"/>
                  <a:gd name="T5" fmla="*/ 624 h 6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80" h="624">
                    <a:moveTo>
                      <a:pt x="0" y="0"/>
                    </a:moveTo>
                    <a:cubicBezTo>
                      <a:pt x="80" y="92"/>
                      <a:pt x="160" y="184"/>
                      <a:pt x="240" y="288"/>
                    </a:cubicBezTo>
                    <a:cubicBezTo>
                      <a:pt x="320" y="392"/>
                      <a:pt x="440" y="568"/>
                      <a:pt x="480" y="624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382" name="Text Box 22"/>
            <p:cNvSpPr txBox="1">
              <a:spLocks noChangeArrowheads="1"/>
            </p:cNvSpPr>
            <p:nvPr/>
          </p:nvSpPr>
          <p:spPr bwMode="auto">
            <a:xfrm rot="-5400000">
              <a:off x="2362200" y="4920734"/>
              <a:ext cx="1219200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Energy</a:t>
              </a:r>
            </a:p>
          </p:txBody>
        </p:sp>
        <p:sp>
          <p:nvSpPr>
            <p:cNvPr id="15383" name="Line 23"/>
            <p:cNvSpPr>
              <a:spLocks noChangeShapeType="1"/>
            </p:cNvSpPr>
            <p:nvPr/>
          </p:nvSpPr>
          <p:spPr bwMode="auto">
            <a:xfrm>
              <a:off x="3200400" y="6324600"/>
              <a:ext cx="1905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1932854" y="5201195"/>
            <a:ext cx="4953000" cy="1490723"/>
            <a:chOff x="6744236" y="4267201"/>
            <a:chExt cx="4953000" cy="1970088"/>
          </a:xfrm>
        </p:grpSpPr>
        <p:sp>
          <p:nvSpPr>
            <p:cNvPr id="15371" name="Rectangle 11"/>
            <p:cNvSpPr>
              <a:spLocks noChangeArrowheads="1"/>
            </p:cNvSpPr>
            <p:nvPr/>
          </p:nvSpPr>
          <p:spPr bwMode="auto">
            <a:xfrm>
              <a:off x="8229600" y="4267201"/>
              <a:ext cx="533400" cy="912813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E</a:t>
              </a:r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6744236" y="4267201"/>
              <a:ext cx="4953000" cy="1970088"/>
              <a:chOff x="6705600" y="4267201"/>
              <a:chExt cx="4953000" cy="1970088"/>
            </a:xfrm>
          </p:grpSpPr>
          <p:grpSp>
            <p:nvGrpSpPr>
              <p:cNvPr id="15374" name="Group 14"/>
              <p:cNvGrpSpPr>
                <a:grpSpLocks/>
              </p:cNvGrpSpPr>
              <p:nvPr/>
            </p:nvGrpSpPr>
            <p:grpSpPr bwMode="auto">
              <a:xfrm>
                <a:off x="6705600" y="4267201"/>
                <a:ext cx="4953000" cy="1970088"/>
                <a:chOff x="3264" y="2688"/>
                <a:chExt cx="3120" cy="1241"/>
              </a:xfrm>
            </p:grpSpPr>
            <p:sp>
              <p:nvSpPr>
                <p:cNvPr id="15369" name="Rectangle 9"/>
                <p:cNvSpPr>
                  <a:spLocks noChangeArrowheads="1"/>
                </p:cNvSpPr>
                <p:nvPr/>
              </p:nvSpPr>
              <p:spPr bwMode="auto">
                <a:xfrm>
                  <a:off x="5184" y="2688"/>
                  <a:ext cx="1200" cy="575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en-US" dirty="0"/>
                    <a:t>Final state</a:t>
                  </a:r>
                </a:p>
              </p:txBody>
            </p:sp>
            <p:sp>
              <p:nvSpPr>
                <p:cNvPr id="15370" name="Rectangle 10"/>
                <p:cNvSpPr>
                  <a:spLocks noChangeArrowheads="1"/>
                </p:cNvSpPr>
                <p:nvPr/>
              </p:nvSpPr>
              <p:spPr bwMode="auto">
                <a:xfrm>
                  <a:off x="3264" y="2688"/>
                  <a:ext cx="864" cy="575"/>
                </a:xfrm>
                <a:prstGeom prst="rect">
                  <a:avLst/>
                </a:prstGeom>
                <a:solidFill>
                  <a:srgbClr val="0066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en-US" dirty="0"/>
                    <a:t>Initial state</a:t>
                  </a:r>
                </a:p>
              </p:txBody>
            </p:sp>
            <p:sp>
              <p:nvSpPr>
                <p:cNvPr id="15372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264" y="3696"/>
                  <a:ext cx="1200" cy="23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endParaRPr lang="en-US"/>
                </a:p>
              </p:txBody>
            </p:sp>
          </p:grpSp>
          <p:sp>
            <p:nvSpPr>
              <p:cNvPr id="18" name="Right Arrow 17"/>
              <p:cNvSpPr/>
              <p:nvPr/>
            </p:nvSpPr>
            <p:spPr>
              <a:xfrm>
                <a:off x="9029164" y="4552952"/>
                <a:ext cx="457198" cy="114298"/>
              </a:xfrm>
              <a:prstGeom prst="rightArrow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58510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Exothermic process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84999" y="2333625"/>
            <a:ext cx="7355326" cy="2535238"/>
          </a:xfrm>
        </p:spPr>
        <p:txBody>
          <a:bodyPr>
            <a:normAutofit fontScale="92500" lnSpcReduction="10000"/>
          </a:bodyPr>
          <a:lstStyle/>
          <a:p>
            <a:r>
              <a:rPr lang="en-US" b="1" u="sng" dirty="0"/>
              <a:t>An exothermic process is one that releases </a:t>
            </a:r>
            <a:r>
              <a:rPr lang="en-US" b="1" u="sng" dirty="0" smtClean="0"/>
              <a:t>heat</a:t>
            </a:r>
            <a:r>
              <a:rPr lang="en-US" b="1" dirty="0" smtClean="0"/>
              <a:t>. </a:t>
            </a:r>
          </a:p>
          <a:p>
            <a:r>
              <a:rPr lang="en-US" b="1" dirty="0" smtClean="0"/>
              <a:t>An </a:t>
            </a:r>
            <a:r>
              <a:rPr lang="en-US" b="1" u="sng" dirty="0" smtClean="0"/>
              <a:t>ex</a:t>
            </a:r>
            <a:r>
              <a:rPr lang="en-US" b="1" dirty="0" smtClean="0"/>
              <a:t>plosion is an </a:t>
            </a:r>
            <a:r>
              <a:rPr lang="en-US" b="1" u="sng" dirty="0" smtClean="0"/>
              <a:t>ex</a:t>
            </a:r>
            <a:r>
              <a:rPr lang="en-US" b="1" dirty="0" smtClean="0"/>
              <a:t>othermic process (easy way to remember)</a:t>
            </a:r>
            <a:endParaRPr lang="en-US" b="1" dirty="0"/>
          </a:p>
          <a:p>
            <a:r>
              <a:rPr lang="en-US" b="1" dirty="0"/>
              <a:t>Energy is a product</a:t>
            </a:r>
            <a:r>
              <a:rPr lang="en-US" b="1" dirty="0" smtClean="0"/>
              <a:t>.</a:t>
            </a:r>
          </a:p>
          <a:p>
            <a:r>
              <a:rPr lang="en-US" b="1" dirty="0" smtClean="0"/>
              <a:t>Q, heat is negative</a:t>
            </a:r>
            <a:endParaRPr lang="en-US" b="1" dirty="0"/>
          </a:p>
          <a:p>
            <a:r>
              <a:rPr lang="en-US" b="1" dirty="0" smtClean="0"/>
              <a:t>The system gets </a:t>
            </a:r>
            <a:r>
              <a:rPr lang="en-US" b="1" dirty="0"/>
              <a:t>colder</a:t>
            </a:r>
            <a:r>
              <a:rPr lang="en-US" b="1" dirty="0" smtClean="0"/>
              <a:t>. </a:t>
            </a:r>
          </a:p>
          <a:p>
            <a:r>
              <a:rPr lang="en-US" b="1" dirty="0" smtClean="0"/>
              <a:t>Surroundings gets hotter. </a:t>
            </a:r>
          </a:p>
          <a:p>
            <a:r>
              <a:rPr lang="en-US" b="1" dirty="0" smtClean="0">
                <a:latin typeface="Symbol" panose="05050102010706020507" pitchFamily="18" charset="2"/>
                <a:sym typeface="Symbol" panose="05050102010706020507" pitchFamily="18" charset="2"/>
              </a:rPr>
              <a:t></a:t>
            </a:r>
            <a:r>
              <a:rPr lang="en-US" b="1" i="1" dirty="0">
                <a:sym typeface="Symbol" panose="05050102010706020507" pitchFamily="18" charset="2"/>
              </a:rPr>
              <a:t>T</a:t>
            </a:r>
            <a:r>
              <a:rPr lang="en-US" b="1" i="1" dirty="0" smtClean="0"/>
              <a:t> = </a:t>
            </a:r>
            <a:r>
              <a:rPr lang="en-US" b="1" i="1" dirty="0" err="1"/>
              <a:t>T</a:t>
            </a:r>
            <a:r>
              <a:rPr lang="en-US" b="1" i="1" baseline="-25000" dirty="0" err="1" smtClean="0"/>
              <a:t>final</a:t>
            </a:r>
            <a:r>
              <a:rPr lang="en-US" b="1" i="1" dirty="0" smtClean="0"/>
              <a:t> </a:t>
            </a:r>
            <a:r>
              <a:rPr lang="en-US" b="1" i="1" dirty="0"/>
              <a:t>– </a:t>
            </a:r>
            <a:r>
              <a:rPr lang="en-US" b="1" i="1" dirty="0" err="1"/>
              <a:t>T</a:t>
            </a:r>
            <a:r>
              <a:rPr lang="en-US" b="1" i="1" baseline="-25000" dirty="0" err="1" smtClean="0"/>
              <a:t>initial</a:t>
            </a:r>
            <a:r>
              <a:rPr lang="en-US" b="1" i="1" dirty="0" smtClean="0"/>
              <a:t> </a:t>
            </a:r>
            <a:r>
              <a:rPr lang="en-US" b="1" dirty="0" smtClean="0"/>
              <a:t>is </a:t>
            </a:r>
            <a:r>
              <a:rPr lang="en-US" b="1" dirty="0"/>
              <a:t>negative   </a:t>
            </a:r>
            <a:r>
              <a:rPr lang="en-US" b="1" dirty="0" err="1"/>
              <a:t>T</a:t>
            </a:r>
            <a:r>
              <a:rPr lang="en-US" b="1" baseline="-25000" dirty="0" err="1"/>
              <a:t>f</a:t>
            </a:r>
            <a:r>
              <a:rPr lang="en-US" b="1" dirty="0"/>
              <a:t> </a:t>
            </a:r>
            <a:r>
              <a:rPr lang="en-US" b="1" dirty="0" smtClean="0"/>
              <a:t>&lt; </a:t>
            </a:r>
            <a:r>
              <a:rPr lang="en-US" b="1" dirty="0" err="1"/>
              <a:t>T</a:t>
            </a:r>
            <a:r>
              <a:rPr lang="en-US" b="1" baseline="-25000" dirty="0" err="1"/>
              <a:t>i</a:t>
            </a:r>
            <a:endParaRPr lang="en-US" b="1" dirty="0"/>
          </a:p>
          <a:p>
            <a:endParaRPr lang="en-US" b="1" dirty="0" smtClean="0"/>
          </a:p>
          <a:p>
            <a:endParaRPr lang="en-US" dirty="0"/>
          </a:p>
        </p:txBody>
      </p:sp>
      <p:grpSp>
        <p:nvGrpSpPr>
          <p:cNvPr id="14361" name="Group 25"/>
          <p:cNvGrpSpPr>
            <a:grpSpLocks/>
          </p:cNvGrpSpPr>
          <p:nvPr/>
        </p:nvGrpSpPr>
        <p:grpSpPr bwMode="auto">
          <a:xfrm>
            <a:off x="1599062" y="4191000"/>
            <a:ext cx="2319338" cy="2133600"/>
            <a:chOff x="3195" y="2592"/>
            <a:chExt cx="1461" cy="1344"/>
          </a:xfrm>
        </p:grpSpPr>
        <p:grpSp>
          <p:nvGrpSpPr>
            <p:cNvPr id="14355" name="Group 19"/>
            <p:cNvGrpSpPr>
              <a:grpSpLocks/>
            </p:cNvGrpSpPr>
            <p:nvPr/>
          </p:nvGrpSpPr>
          <p:grpSpPr bwMode="auto">
            <a:xfrm>
              <a:off x="3456" y="2592"/>
              <a:ext cx="1200" cy="1200"/>
              <a:chOff x="3408" y="2688"/>
              <a:chExt cx="1200" cy="1200"/>
            </a:xfrm>
          </p:grpSpPr>
          <p:sp>
            <p:nvSpPr>
              <p:cNvPr id="14353" name="Line 17"/>
              <p:cNvSpPr>
                <a:spLocks noChangeShapeType="1"/>
              </p:cNvSpPr>
              <p:nvPr/>
            </p:nvSpPr>
            <p:spPr bwMode="auto">
              <a:xfrm>
                <a:off x="3408" y="2688"/>
                <a:ext cx="0" cy="12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54" name="Line 18"/>
              <p:cNvSpPr>
                <a:spLocks noChangeShapeType="1"/>
              </p:cNvSpPr>
              <p:nvPr/>
            </p:nvSpPr>
            <p:spPr bwMode="auto">
              <a:xfrm rot="5400000">
                <a:off x="4008" y="3288"/>
                <a:ext cx="0" cy="12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356" name="Line 20"/>
            <p:cNvSpPr>
              <a:spLocks noChangeShapeType="1"/>
            </p:cNvSpPr>
            <p:nvPr/>
          </p:nvSpPr>
          <p:spPr bwMode="auto">
            <a:xfrm>
              <a:off x="3600" y="2928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57" name="Line 21"/>
            <p:cNvSpPr>
              <a:spLocks noChangeShapeType="1"/>
            </p:cNvSpPr>
            <p:nvPr/>
          </p:nvSpPr>
          <p:spPr bwMode="auto">
            <a:xfrm>
              <a:off x="4368" y="3552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58" name="Freeform 22"/>
            <p:cNvSpPr>
              <a:spLocks/>
            </p:cNvSpPr>
            <p:nvPr/>
          </p:nvSpPr>
          <p:spPr bwMode="auto">
            <a:xfrm>
              <a:off x="3888" y="2928"/>
              <a:ext cx="480" cy="624"/>
            </a:xfrm>
            <a:custGeom>
              <a:avLst/>
              <a:gdLst>
                <a:gd name="T0" fmla="*/ 0 w 480"/>
                <a:gd name="T1" fmla="*/ 0 h 624"/>
                <a:gd name="T2" fmla="*/ 240 w 480"/>
                <a:gd name="T3" fmla="*/ 288 h 624"/>
                <a:gd name="T4" fmla="*/ 480 w 480"/>
                <a:gd name="T5" fmla="*/ 624 h 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0" h="624">
                  <a:moveTo>
                    <a:pt x="0" y="0"/>
                  </a:moveTo>
                  <a:cubicBezTo>
                    <a:pt x="80" y="92"/>
                    <a:pt x="160" y="184"/>
                    <a:pt x="240" y="288"/>
                  </a:cubicBezTo>
                  <a:cubicBezTo>
                    <a:pt x="320" y="392"/>
                    <a:pt x="440" y="568"/>
                    <a:pt x="480" y="62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59" name="Text Box 23"/>
            <p:cNvSpPr txBox="1">
              <a:spLocks noChangeArrowheads="1"/>
            </p:cNvSpPr>
            <p:nvPr/>
          </p:nvSpPr>
          <p:spPr bwMode="auto">
            <a:xfrm rot="16200000">
              <a:off x="2928" y="3052"/>
              <a:ext cx="76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Energy</a:t>
              </a:r>
            </a:p>
          </p:txBody>
        </p:sp>
        <p:sp>
          <p:nvSpPr>
            <p:cNvPr id="14360" name="Line 24"/>
            <p:cNvSpPr>
              <a:spLocks noChangeShapeType="1"/>
            </p:cNvSpPr>
            <p:nvPr/>
          </p:nvSpPr>
          <p:spPr bwMode="auto">
            <a:xfrm>
              <a:off x="3456" y="3936"/>
              <a:ext cx="1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5269230" y="5336070"/>
            <a:ext cx="4724400" cy="1131888"/>
            <a:chOff x="990602" y="5015707"/>
            <a:chExt cx="4724400" cy="1131888"/>
          </a:xfrm>
        </p:grpSpPr>
        <p:grpSp>
          <p:nvGrpSpPr>
            <p:cNvPr id="14347" name="Group 11"/>
            <p:cNvGrpSpPr>
              <a:grpSpLocks/>
            </p:cNvGrpSpPr>
            <p:nvPr/>
          </p:nvGrpSpPr>
          <p:grpSpPr bwMode="auto">
            <a:xfrm>
              <a:off x="990602" y="5015707"/>
              <a:ext cx="4724400" cy="1131888"/>
              <a:chOff x="-672" y="3264"/>
              <a:chExt cx="2976" cy="713"/>
            </a:xfrm>
          </p:grpSpPr>
          <p:sp>
            <p:nvSpPr>
              <p:cNvPr id="14340" name="Rectangle 4"/>
              <p:cNvSpPr>
                <a:spLocks noChangeArrowheads="1"/>
              </p:cNvSpPr>
              <p:nvPr/>
            </p:nvSpPr>
            <p:spPr bwMode="auto">
              <a:xfrm>
                <a:off x="-672" y="3264"/>
                <a:ext cx="1200" cy="43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dirty="0"/>
                  <a:t>Initial state</a:t>
                </a:r>
              </a:p>
            </p:txBody>
          </p:sp>
          <p:sp>
            <p:nvSpPr>
              <p:cNvPr id="14343" name="Rectangle 7"/>
              <p:cNvSpPr>
                <a:spLocks noChangeArrowheads="1"/>
              </p:cNvSpPr>
              <p:nvPr/>
            </p:nvSpPr>
            <p:spPr bwMode="auto">
              <a:xfrm>
                <a:off x="1022" y="3266"/>
                <a:ext cx="864" cy="432"/>
              </a:xfrm>
              <a:prstGeom prst="rect">
                <a:avLst/>
              </a:prstGeom>
              <a:solidFill>
                <a:srgbClr val="0066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dirty="0"/>
                  <a:t>Final state</a:t>
                </a:r>
              </a:p>
            </p:txBody>
          </p:sp>
          <p:sp>
            <p:nvSpPr>
              <p:cNvPr id="14344" name="Rectangle 8"/>
              <p:cNvSpPr>
                <a:spLocks noChangeArrowheads="1"/>
              </p:cNvSpPr>
              <p:nvPr/>
            </p:nvSpPr>
            <p:spPr bwMode="auto">
              <a:xfrm>
                <a:off x="1968" y="3264"/>
                <a:ext cx="336" cy="432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/>
                  <a:t>E</a:t>
                </a:r>
              </a:p>
            </p:txBody>
          </p:sp>
          <p:sp>
            <p:nvSpPr>
              <p:cNvPr id="14346" name="Text Box 10"/>
              <p:cNvSpPr txBox="1">
                <a:spLocks noChangeArrowheads="1"/>
              </p:cNvSpPr>
              <p:nvPr/>
            </p:nvSpPr>
            <p:spPr bwMode="auto">
              <a:xfrm>
                <a:off x="816" y="3744"/>
                <a:ext cx="1200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en-US"/>
              </a:p>
            </p:txBody>
          </p:sp>
        </p:grpSp>
        <p:sp>
          <p:nvSpPr>
            <p:cNvPr id="2" name="Right Arrow 1"/>
            <p:cNvSpPr/>
            <p:nvPr/>
          </p:nvSpPr>
          <p:spPr>
            <a:xfrm>
              <a:off x="3049786" y="5301458"/>
              <a:ext cx="457198" cy="114298"/>
            </a:xfrm>
            <a:prstGeom prst="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93895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Specific heat capacity, 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7814" y="2603500"/>
            <a:ext cx="6568808" cy="3416301"/>
          </a:xfrm>
        </p:spPr>
        <p:txBody>
          <a:bodyPr>
            <a:normAutofit fontScale="77500" lnSpcReduction="20000"/>
          </a:bodyPr>
          <a:lstStyle/>
          <a:p>
            <a:r>
              <a:rPr lang="en-US" sz="2400" b="1" dirty="0" smtClean="0"/>
              <a:t>If the </a:t>
            </a:r>
            <a:r>
              <a:rPr lang="en-US" sz="2400" b="1" dirty="0"/>
              <a:t>heat capacity is </a:t>
            </a:r>
            <a:r>
              <a:rPr lang="en-US" sz="2400" b="1" u="sng" dirty="0"/>
              <a:t>per gram </a:t>
            </a:r>
            <a:r>
              <a:rPr lang="en-US" sz="2400" b="1" dirty="0"/>
              <a:t>of material, it is the </a:t>
            </a:r>
            <a:r>
              <a:rPr lang="en-US" sz="2400" b="1" u="sng" dirty="0"/>
              <a:t>specific heat capacity, c. </a:t>
            </a:r>
            <a:endParaRPr lang="en-US" sz="2400" b="1" u="sng" dirty="0" smtClean="0"/>
          </a:p>
          <a:p>
            <a:r>
              <a:rPr lang="en-US" sz="2400" b="1" u="sng" dirty="0" smtClean="0"/>
              <a:t>Specific heat capacity is the amount of energy needed to raise the temperature of 1 gram of substance by 1 degree </a:t>
            </a:r>
            <a:r>
              <a:rPr lang="en-US" sz="2400" b="1" u="sng" dirty="0"/>
              <a:t>C</a:t>
            </a:r>
            <a:r>
              <a:rPr lang="en-US" sz="2400" b="1" u="sng" dirty="0" smtClean="0"/>
              <a:t>elsius</a:t>
            </a:r>
            <a:r>
              <a:rPr lang="en-US" sz="2400" b="1" dirty="0" smtClean="0"/>
              <a:t>. </a:t>
            </a:r>
          </a:p>
          <a:p>
            <a:pPr lvl="1"/>
            <a:r>
              <a:rPr lang="en-US" sz="2200" b="1" dirty="0" smtClean="0"/>
              <a:t>Typical </a:t>
            </a:r>
            <a:r>
              <a:rPr lang="en-US" sz="2200" b="1" u="sng" dirty="0" smtClean="0"/>
              <a:t>units are </a:t>
            </a:r>
            <a:r>
              <a:rPr lang="en-US" sz="2200" b="1" u="sng" dirty="0" err="1" smtClean="0"/>
              <a:t>cal</a:t>
            </a:r>
            <a:r>
              <a:rPr lang="en-US" sz="2200" b="1" u="sng" dirty="0" smtClean="0"/>
              <a:t>/</a:t>
            </a:r>
            <a:r>
              <a:rPr lang="en-US" sz="2200" b="1" u="sng" dirty="0" err="1" smtClean="0"/>
              <a:t>g</a:t>
            </a:r>
            <a:r>
              <a:rPr lang="en-US" sz="2200" b="1" u="sng" baseline="30000" dirty="0" err="1" smtClean="0"/>
              <a:t>◦</a:t>
            </a:r>
            <a:r>
              <a:rPr lang="en-US" sz="2200" b="1" u="sng" dirty="0" err="1" smtClean="0"/>
              <a:t>C</a:t>
            </a:r>
            <a:r>
              <a:rPr lang="en-US" sz="2200" b="1" u="sng" dirty="0" smtClean="0"/>
              <a:t> or J/</a:t>
            </a:r>
            <a:r>
              <a:rPr lang="en-US" sz="2200" b="1" u="sng" dirty="0" err="1" smtClean="0"/>
              <a:t>gK</a:t>
            </a:r>
            <a:r>
              <a:rPr lang="en-US" sz="2200" b="1" dirty="0" err="1" smtClean="0"/>
              <a:t>.</a:t>
            </a:r>
            <a:endParaRPr lang="en-US" sz="2200" b="1" dirty="0" smtClean="0"/>
          </a:p>
          <a:p>
            <a:pPr lvl="1"/>
            <a:r>
              <a:rPr lang="en-US" sz="2000" b="1" baseline="30000" dirty="0"/>
              <a:t>◦</a:t>
            </a:r>
            <a:r>
              <a:rPr lang="en-US" sz="2000" b="1" dirty="0"/>
              <a:t>C </a:t>
            </a:r>
            <a:r>
              <a:rPr lang="en-US" sz="2000" b="1" dirty="0" smtClean="0"/>
              <a:t>and K are interchangeable for these units.</a:t>
            </a:r>
          </a:p>
          <a:p>
            <a:pPr lvl="1"/>
            <a:r>
              <a:rPr lang="en-US" sz="2000" b="1" dirty="0" smtClean="0"/>
              <a:t>Problems may use either Joules or calories.</a:t>
            </a:r>
          </a:p>
          <a:p>
            <a:pPr lvl="1"/>
            <a:r>
              <a:rPr lang="en-US" sz="2000" b="1" dirty="0" smtClean="0"/>
              <a:t>Given a choice, use Joules form.</a:t>
            </a:r>
            <a:endParaRPr lang="en-US" sz="2200" b="1" dirty="0" smtClean="0"/>
          </a:p>
          <a:p>
            <a:r>
              <a:rPr lang="en-US" sz="2400" b="1" dirty="0" smtClean="0"/>
              <a:t>Note water’s extremely high value</a:t>
            </a:r>
          </a:p>
          <a:p>
            <a:r>
              <a:rPr lang="en-US" sz="2400" b="1" dirty="0" smtClean="0"/>
              <a:t>1 Food Calorie = 1 kcal  (note the capital C)</a:t>
            </a:r>
          </a:p>
          <a:p>
            <a:endParaRPr lang="en-US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63857792"/>
              </p:ext>
            </p:extLst>
          </p:nvPr>
        </p:nvGraphicFramePr>
        <p:xfrm>
          <a:off x="8206387" y="489177"/>
          <a:ext cx="3296990" cy="5530624"/>
        </p:xfrm>
        <a:graphic>
          <a:graphicData uri="http://schemas.openxmlformats.org/drawingml/2006/table">
            <a:tbl>
              <a:tblPr/>
              <a:tblGrid>
                <a:gridCol w="1224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63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63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7910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  Substance</a:t>
                      </a:r>
                      <a:endParaRPr lang="en-US" sz="1200" b="1" dirty="0"/>
                    </a:p>
                  </a:txBody>
                  <a:tcPr marL="9387" marR="9387" marT="9387" marB="93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 c </a:t>
                      </a:r>
                      <a:r>
                        <a:rPr lang="en-US" sz="1200" b="1" dirty="0"/>
                        <a:t>in </a:t>
                      </a:r>
                      <a:r>
                        <a:rPr lang="en-US" sz="1200" b="1" dirty="0" smtClean="0"/>
                        <a:t>J/g </a:t>
                      </a:r>
                      <a:r>
                        <a:rPr lang="en-US" sz="1200" b="1" dirty="0"/>
                        <a:t>K</a:t>
                      </a:r>
                    </a:p>
                  </a:txBody>
                  <a:tcPr marL="9387" marR="9387" marT="9387" marB="93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 c </a:t>
                      </a:r>
                      <a:r>
                        <a:rPr lang="en-US" sz="1200" b="1" dirty="0"/>
                        <a:t>in </a:t>
                      </a:r>
                      <a:r>
                        <a:rPr lang="en-US" sz="1200" b="1" dirty="0" err="1" smtClean="0"/>
                        <a:t>cal</a:t>
                      </a:r>
                      <a:r>
                        <a:rPr lang="en-US" sz="1200" b="1" dirty="0" smtClean="0"/>
                        <a:t>/g </a:t>
                      </a:r>
                      <a:r>
                        <a:rPr lang="en-US" sz="1200" b="1" baseline="30000" dirty="0" smtClean="0"/>
                        <a:t>◦</a:t>
                      </a:r>
                      <a:r>
                        <a:rPr lang="en-US" sz="1200" b="1" dirty="0" smtClean="0"/>
                        <a:t>C</a:t>
                      </a:r>
                      <a:endParaRPr lang="en-US" sz="1200" b="1" dirty="0"/>
                    </a:p>
                  </a:txBody>
                  <a:tcPr marL="9387" marR="9387" marT="9387" marB="93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746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 Aluminum</a:t>
                      </a:r>
                      <a:endParaRPr lang="en-US" sz="1200" dirty="0"/>
                    </a:p>
                  </a:txBody>
                  <a:tcPr marL="9387" marR="9387" marT="9387" marB="93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0.900</a:t>
                      </a:r>
                    </a:p>
                  </a:txBody>
                  <a:tcPr marL="9387" marR="9387" marT="9387" marB="93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0.215</a:t>
                      </a:r>
                    </a:p>
                  </a:txBody>
                  <a:tcPr marL="9387" marR="9387" marT="9387" marB="93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746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 Bismuth</a:t>
                      </a:r>
                      <a:endParaRPr lang="en-US" sz="1200" dirty="0"/>
                    </a:p>
                  </a:txBody>
                  <a:tcPr marL="9387" marR="9387" marT="9387" marB="93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0.123</a:t>
                      </a:r>
                    </a:p>
                  </a:txBody>
                  <a:tcPr marL="9387" marR="9387" marT="9387" marB="93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0.0294</a:t>
                      </a:r>
                    </a:p>
                  </a:txBody>
                  <a:tcPr marL="9387" marR="9387" marT="9387" marB="93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746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 Copper</a:t>
                      </a:r>
                      <a:endParaRPr lang="en-US" sz="1200" dirty="0"/>
                    </a:p>
                  </a:txBody>
                  <a:tcPr marL="9387" marR="9387" marT="9387" marB="93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0.386</a:t>
                      </a:r>
                    </a:p>
                  </a:txBody>
                  <a:tcPr marL="9387" marR="9387" marT="9387" marB="93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0.0923</a:t>
                      </a:r>
                    </a:p>
                  </a:txBody>
                  <a:tcPr marL="9387" marR="9387" marT="9387" marB="93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076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 Brass</a:t>
                      </a:r>
                      <a:endParaRPr lang="en-US" sz="1200" dirty="0"/>
                    </a:p>
                  </a:txBody>
                  <a:tcPr marL="9387" marR="9387" marT="9387" marB="93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0.380</a:t>
                      </a:r>
                    </a:p>
                  </a:txBody>
                  <a:tcPr marL="9387" marR="9387" marT="9387" marB="93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0.092</a:t>
                      </a:r>
                    </a:p>
                  </a:txBody>
                  <a:tcPr marL="9387" marR="9387" marT="9387" marB="93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746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 Gold</a:t>
                      </a:r>
                      <a:endParaRPr lang="en-US" sz="1200" dirty="0"/>
                    </a:p>
                  </a:txBody>
                  <a:tcPr marL="9387" marR="9387" marT="9387" marB="93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0.126</a:t>
                      </a:r>
                    </a:p>
                  </a:txBody>
                  <a:tcPr marL="9387" marR="9387" marT="9387" marB="93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0.0301</a:t>
                      </a:r>
                    </a:p>
                  </a:txBody>
                  <a:tcPr marL="9387" marR="9387" marT="9387" marB="93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7463">
                <a:tc>
                  <a:txBody>
                    <a:bodyPr/>
                    <a:lstStyle/>
                    <a:p>
                      <a:r>
                        <a:rPr lang="en-US" sz="1200" baseline="0" dirty="0" smtClean="0"/>
                        <a:t> Iron</a:t>
                      </a:r>
                      <a:endParaRPr lang="en-US" sz="1200" dirty="0"/>
                    </a:p>
                  </a:txBody>
                  <a:tcPr marL="9387" marR="9387" marT="9387" marB="93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0.460</a:t>
                      </a:r>
                      <a:endParaRPr lang="en-US" sz="1200" dirty="0"/>
                    </a:p>
                  </a:txBody>
                  <a:tcPr marL="9387" marR="9387" marT="9387" marB="93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0.101</a:t>
                      </a:r>
                      <a:endParaRPr lang="en-US" sz="1200" dirty="0"/>
                    </a:p>
                  </a:txBody>
                  <a:tcPr marL="9387" marR="9387" marT="9387" marB="93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2752881"/>
                  </a:ext>
                </a:extLst>
              </a:tr>
              <a:tr h="30746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 Lead</a:t>
                      </a:r>
                      <a:endParaRPr lang="en-US" sz="1200" dirty="0"/>
                    </a:p>
                  </a:txBody>
                  <a:tcPr marL="9387" marR="9387" marT="9387" marB="93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0.128</a:t>
                      </a:r>
                    </a:p>
                  </a:txBody>
                  <a:tcPr marL="9387" marR="9387" marT="9387" marB="93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0.0305</a:t>
                      </a:r>
                    </a:p>
                  </a:txBody>
                  <a:tcPr marL="9387" marR="9387" marT="9387" marB="93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746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 Silver</a:t>
                      </a:r>
                      <a:endParaRPr lang="en-US" sz="1200" dirty="0"/>
                    </a:p>
                  </a:txBody>
                  <a:tcPr marL="9387" marR="9387" marT="9387" marB="93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0.233</a:t>
                      </a:r>
                    </a:p>
                  </a:txBody>
                  <a:tcPr marL="9387" marR="9387" marT="9387" marB="93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0.0558</a:t>
                      </a:r>
                    </a:p>
                  </a:txBody>
                  <a:tcPr marL="9387" marR="9387" marT="9387" marB="93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746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 Tungsten</a:t>
                      </a:r>
                      <a:endParaRPr lang="en-US" sz="1200" dirty="0"/>
                    </a:p>
                  </a:txBody>
                  <a:tcPr marL="9387" marR="9387" marT="9387" marB="93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0.134</a:t>
                      </a:r>
                    </a:p>
                  </a:txBody>
                  <a:tcPr marL="9387" marR="9387" marT="9387" marB="93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0.0321</a:t>
                      </a:r>
                    </a:p>
                  </a:txBody>
                  <a:tcPr marL="9387" marR="9387" marT="9387" marB="93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746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 Zinc</a:t>
                      </a:r>
                      <a:endParaRPr lang="en-US" sz="1200" dirty="0"/>
                    </a:p>
                  </a:txBody>
                  <a:tcPr marL="9387" marR="9387" marT="9387" marB="93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/>
                        <a:t>0.387</a:t>
                      </a:r>
                    </a:p>
                  </a:txBody>
                  <a:tcPr marL="9387" marR="9387" marT="9387" marB="93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0.0925</a:t>
                      </a:r>
                    </a:p>
                  </a:txBody>
                  <a:tcPr marL="9387" marR="9387" marT="9387" marB="93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746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 Mercury</a:t>
                      </a:r>
                      <a:endParaRPr lang="en-US" sz="1200" dirty="0"/>
                    </a:p>
                  </a:txBody>
                  <a:tcPr marL="9387" marR="9387" marT="9387" marB="93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0.140</a:t>
                      </a:r>
                    </a:p>
                  </a:txBody>
                  <a:tcPr marL="9387" marR="9387" marT="9387" marB="93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0.033</a:t>
                      </a:r>
                    </a:p>
                  </a:txBody>
                  <a:tcPr marL="9387" marR="9387" marT="9387" marB="93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746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 Alcohol(ethyl</a:t>
                      </a:r>
                      <a:r>
                        <a:rPr lang="en-US" sz="1200" dirty="0"/>
                        <a:t>)</a:t>
                      </a:r>
                    </a:p>
                  </a:txBody>
                  <a:tcPr marL="9387" marR="9387" marT="9387" marB="93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2.4</a:t>
                      </a:r>
                    </a:p>
                  </a:txBody>
                  <a:tcPr marL="9387" marR="9387" marT="9387" marB="93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0.58</a:t>
                      </a:r>
                    </a:p>
                  </a:txBody>
                  <a:tcPr marL="9387" marR="9387" marT="9387" marB="93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7463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 Water</a:t>
                      </a:r>
                      <a:endParaRPr lang="en-US" sz="1200" b="1" dirty="0"/>
                    </a:p>
                  </a:txBody>
                  <a:tcPr marL="9387" marR="9387" marT="9387" marB="93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/>
                        <a:t>4.186</a:t>
                      </a:r>
                    </a:p>
                  </a:txBody>
                  <a:tcPr marL="9387" marR="9387" marT="9387" marB="93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/>
                        <a:t>1.00</a:t>
                      </a:r>
                    </a:p>
                  </a:txBody>
                  <a:tcPr marL="9387" marR="9387" marT="9387" marB="93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746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 Ice </a:t>
                      </a:r>
                      <a:r>
                        <a:rPr lang="en-US" sz="1200" dirty="0"/>
                        <a:t>(-10 C)</a:t>
                      </a:r>
                    </a:p>
                  </a:txBody>
                  <a:tcPr marL="9387" marR="9387" marT="9387" marB="93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2.05</a:t>
                      </a:r>
                    </a:p>
                  </a:txBody>
                  <a:tcPr marL="9387" marR="9387" marT="9387" marB="93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0.49</a:t>
                      </a:r>
                    </a:p>
                  </a:txBody>
                  <a:tcPr marL="9387" marR="9387" marT="9387" marB="93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746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 Granite</a:t>
                      </a:r>
                      <a:endParaRPr lang="en-US" sz="1200" dirty="0"/>
                    </a:p>
                  </a:txBody>
                  <a:tcPr marL="9387" marR="9387" marT="9387" marB="93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/>
                        <a:t>.790</a:t>
                      </a:r>
                    </a:p>
                  </a:txBody>
                  <a:tcPr marL="9387" marR="9387" marT="9387" marB="93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0.19</a:t>
                      </a:r>
                    </a:p>
                  </a:txBody>
                  <a:tcPr marL="9387" marR="9387" marT="9387" marB="93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746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 Glass</a:t>
                      </a:r>
                      <a:endParaRPr lang="en-US" sz="1200" dirty="0"/>
                    </a:p>
                  </a:txBody>
                  <a:tcPr marL="9387" marR="9387" marT="9387" marB="93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/>
                        <a:t>.84</a:t>
                      </a:r>
                    </a:p>
                  </a:txBody>
                  <a:tcPr marL="9387" marR="9387" marT="9387" marB="93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0.20</a:t>
                      </a:r>
                    </a:p>
                  </a:txBody>
                  <a:tcPr marL="9387" marR="9387" marT="9387" marB="93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02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Measuring heat, q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For any change in temperature from </a:t>
            </a:r>
            <a:r>
              <a:rPr lang="en-US" b="1" dirty="0" err="1" smtClean="0"/>
              <a:t>T</a:t>
            </a:r>
            <a:r>
              <a:rPr lang="en-US" b="1" baseline="-25000" dirty="0" err="1" smtClean="0"/>
              <a:t>initial</a:t>
            </a:r>
            <a:r>
              <a:rPr lang="en-US" b="1" dirty="0" smtClean="0"/>
              <a:t> to </a:t>
            </a:r>
            <a:r>
              <a:rPr lang="en-US" b="1" dirty="0" err="1" smtClean="0"/>
              <a:t>T</a:t>
            </a:r>
            <a:r>
              <a:rPr lang="en-US" b="1" baseline="-25000" dirty="0" err="1" smtClean="0"/>
              <a:t>final</a:t>
            </a:r>
            <a:r>
              <a:rPr lang="en-US" b="1" dirty="0" smtClean="0"/>
              <a:t>, </a:t>
            </a:r>
            <a:r>
              <a:rPr lang="el-GR" b="1" dirty="0" smtClean="0"/>
              <a:t>Δ</a:t>
            </a:r>
            <a:r>
              <a:rPr lang="en-US" b="1" dirty="0" smtClean="0"/>
              <a:t>T = </a:t>
            </a:r>
            <a:r>
              <a:rPr lang="en-US" b="1" dirty="0" err="1" smtClean="0"/>
              <a:t>T</a:t>
            </a:r>
            <a:r>
              <a:rPr lang="en-US" b="1" baseline="-25000" dirty="0" err="1" smtClean="0"/>
              <a:t>final</a:t>
            </a:r>
            <a:r>
              <a:rPr lang="en-US" b="1" dirty="0" smtClean="0"/>
              <a:t>  – </a:t>
            </a:r>
            <a:r>
              <a:rPr lang="en-US" b="1" dirty="0" err="1" smtClean="0"/>
              <a:t>T</a:t>
            </a:r>
            <a:r>
              <a:rPr lang="en-US" b="1" baseline="-25000" dirty="0" err="1" smtClean="0"/>
              <a:t>initial</a:t>
            </a:r>
            <a:endParaRPr lang="en-US" b="1" baseline="-25000" dirty="0"/>
          </a:p>
          <a:p>
            <a:endParaRPr lang="en-US" b="1" baseline="-25000" dirty="0" smtClean="0"/>
          </a:p>
          <a:p>
            <a:endParaRPr lang="en-US" b="1" dirty="0"/>
          </a:p>
          <a:p>
            <a:r>
              <a:rPr lang="en-US" b="1" dirty="0" smtClean="0"/>
              <a:t>For a temperature increase, </a:t>
            </a:r>
            <a:r>
              <a:rPr lang="el-GR" b="1" dirty="0"/>
              <a:t>Δ</a:t>
            </a:r>
            <a:r>
              <a:rPr lang="en-US" b="1" dirty="0" smtClean="0"/>
              <a:t>T is positive.</a:t>
            </a:r>
          </a:p>
          <a:p>
            <a:r>
              <a:rPr lang="en-US" b="1" dirty="0" smtClean="0"/>
              <a:t>For a temperature decrease, </a:t>
            </a:r>
            <a:r>
              <a:rPr lang="el-GR" b="1" dirty="0"/>
              <a:t>Δ</a:t>
            </a:r>
            <a:r>
              <a:rPr lang="en-US" b="1" dirty="0" smtClean="0"/>
              <a:t>T is negative.</a:t>
            </a:r>
          </a:p>
          <a:p>
            <a:r>
              <a:rPr lang="en-US" b="1" dirty="0" smtClean="0"/>
              <a:t>Heat exchanged during the temperature change is given by:</a:t>
            </a:r>
          </a:p>
          <a:p>
            <a:endParaRPr lang="en-US" b="1" dirty="0"/>
          </a:p>
          <a:p>
            <a:r>
              <a:rPr lang="en-US" b="1" dirty="0" smtClean="0"/>
              <a:t>Where </a:t>
            </a:r>
            <a:r>
              <a:rPr lang="en-US" b="1" i="1" dirty="0" smtClean="0"/>
              <a:t>q</a:t>
            </a:r>
            <a:r>
              <a:rPr lang="en-US" b="1" dirty="0" smtClean="0"/>
              <a:t> is the heat, </a:t>
            </a:r>
            <a:r>
              <a:rPr lang="en-US" b="1" i="1" dirty="0" smtClean="0"/>
              <a:t>m</a:t>
            </a:r>
            <a:r>
              <a:rPr lang="en-US" b="1" dirty="0" smtClean="0"/>
              <a:t> is the mass of the substance, </a:t>
            </a:r>
            <a:r>
              <a:rPr lang="en-US" b="1" i="1" dirty="0" smtClean="0"/>
              <a:t>c </a:t>
            </a:r>
            <a:r>
              <a:rPr lang="en-US" b="1" dirty="0" smtClean="0"/>
              <a:t>is the specific heat capacity of the substance and </a:t>
            </a:r>
            <a:r>
              <a:rPr lang="el-GR" b="1" dirty="0"/>
              <a:t>Δ</a:t>
            </a:r>
            <a:r>
              <a:rPr lang="en-US" b="1" i="1" dirty="0" smtClean="0"/>
              <a:t>T </a:t>
            </a:r>
            <a:r>
              <a:rPr lang="en-US" b="1" dirty="0" smtClean="0"/>
              <a:t>is the temperature change.</a:t>
            </a:r>
            <a:endParaRPr lang="en-US" b="1" i="1" dirty="0" smtClean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4260318" y="3068929"/>
          <a:ext cx="2005491" cy="6246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6" name="Equation" r:id="rId3" imgW="774360" imgH="241200" progId="Equation.DSMT4">
                  <p:embed/>
                </p:oleObj>
              </mc:Choice>
              <mc:Fallback>
                <p:oleObj name="Equation" r:id="rId3" imgW="774360" imgH="24120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260318" y="3068929"/>
                        <a:ext cx="2005491" cy="6246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/>
          </p:nvPr>
        </p:nvGraphicFramePr>
        <p:xfrm>
          <a:off x="4511661" y="4835196"/>
          <a:ext cx="1754148" cy="53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7" name="Equation" r:id="rId5" imgW="660240" imgH="203040" progId="Equation.DSMT4">
                  <p:embed/>
                </p:oleObj>
              </mc:Choice>
              <mc:Fallback>
                <p:oleObj name="Equation" r:id="rId5" imgW="660240" imgH="20304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11661" y="4835196"/>
                        <a:ext cx="1754148" cy="5397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938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30868</TotalTime>
  <Words>898</Words>
  <Application>Microsoft Office PowerPoint</Application>
  <PresentationFormat>Widescreen</PresentationFormat>
  <Paragraphs>175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Century Gothic</vt:lpstr>
      <vt:lpstr>Euclid</vt:lpstr>
      <vt:lpstr>Symbol</vt:lpstr>
      <vt:lpstr>Wingdings 3</vt:lpstr>
      <vt:lpstr>Ion Boardroom</vt:lpstr>
      <vt:lpstr>Equation</vt:lpstr>
      <vt:lpstr>Chemistry – Oct 21, 2019</vt:lpstr>
      <vt:lpstr>What is Energy?</vt:lpstr>
      <vt:lpstr>Kinetic Energy Types</vt:lpstr>
      <vt:lpstr>Potential Energy Types</vt:lpstr>
      <vt:lpstr>Heat</vt:lpstr>
      <vt:lpstr>Endothermic process (Create a chart)</vt:lpstr>
      <vt:lpstr>Exothermic process</vt:lpstr>
      <vt:lpstr>Specific heat capacity, c</vt:lpstr>
      <vt:lpstr>Measuring heat, q</vt:lpstr>
      <vt:lpstr>Heat calculations</vt:lpstr>
      <vt:lpstr>Heating Curve of Water</vt:lpstr>
      <vt:lpstr>Exit Slip - 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191</cp:revision>
  <cp:lastPrinted>2018-10-24T03:31:16Z</cp:lastPrinted>
  <dcterms:created xsi:type="dcterms:W3CDTF">2015-08-11T02:33:52Z</dcterms:created>
  <dcterms:modified xsi:type="dcterms:W3CDTF">2019-10-21T12:01:32Z</dcterms:modified>
</cp:coreProperties>
</file>